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1" name="" descr=""/>
          <p:cNvPicPr/>
          <p:nvPr/>
        </p:nvPicPr>
        <p:blipFill>
          <a:blip r:embed="rId2"/>
          <a:stretch/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2" name="" descr=""/>
          <p:cNvPicPr/>
          <p:nvPr/>
        </p:nvPicPr>
        <p:blipFill>
          <a:blip r:embed="rId3"/>
          <a:stretch/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3200" spc="-1">
                <a:latin typeface="Arial"/>
              </a:rPr>
              <a:t>Click to edit the outline text format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i-FI" sz="2800" spc="-1">
                <a:latin typeface="Arial"/>
              </a:rPr>
              <a:t>Second Outline Level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2400" spc="-1">
                <a:latin typeface="Arial"/>
              </a:rPr>
              <a:t>Third Outline Level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i-FI" sz="2000" spc="-1">
                <a:latin typeface="Arial"/>
              </a:rPr>
              <a:t>Fourth Outline Level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2000" spc="-1">
                <a:latin typeface="Arial"/>
              </a:rPr>
              <a:t>Fifth Outline Level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2000" spc="-1">
                <a:latin typeface="Arial"/>
              </a:rPr>
              <a:t>Sixth Outline Level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2000" spc="-1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1800" spc="-1">
                <a:latin typeface="Arial"/>
              </a:rPr>
              <a:t>Click to edit the outline text format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i-FI" sz="1800" spc="-1">
                <a:latin typeface="Arial"/>
              </a:rPr>
              <a:t>Second Outline Level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1800" spc="-1">
                <a:latin typeface="Arial"/>
              </a:rPr>
              <a:t>Third Outline Level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fi-FI" sz="1800" spc="-1">
                <a:latin typeface="Arial"/>
              </a:rPr>
              <a:t>Fourth Outline Level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1800" spc="-1">
                <a:latin typeface="Arial"/>
              </a:rPr>
              <a:t>Fifth Outline Level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1800" spc="-1">
                <a:latin typeface="Arial"/>
              </a:rPr>
              <a:t>Sixth Outline Level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fi-FI" sz="1800" spc="-1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504360" y="305784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Energia ja tulosten arviointi</a:t>
            </a:r>
            <a:endParaRPr/>
          </a:p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14.10.2016</a:t>
            </a:r>
            <a:endParaRPr/>
          </a:p>
        </p:txBody>
      </p:sp>
    </p:spTree>
  </p:cSld>
  <p:transition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Ultraäänianturi ja pudotusliike</a:t>
            </a:r>
            <a:endParaRPr/>
          </a:p>
        </p:txBody>
      </p:sp>
      <p:pic>
        <p:nvPicPr>
          <p:cNvPr id="75" name="" descr=""/>
          <p:cNvPicPr/>
          <p:nvPr/>
        </p:nvPicPr>
        <p:blipFill>
          <a:blip r:embed="rId1"/>
          <a:stretch/>
        </p:blipFill>
        <p:spPr>
          <a:xfrm>
            <a:off x="2230560" y="1563480"/>
            <a:ext cx="5618880" cy="3161520"/>
          </a:xfrm>
          <a:prstGeom prst="rect">
            <a:avLst/>
          </a:prstGeom>
          <a:ln>
            <a:noFill/>
          </a:ln>
        </p:spPr>
      </p:pic>
      <p:sp>
        <p:nvSpPr>
          <p:cNvPr id="76" name="CustomShape 2"/>
          <p:cNvSpPr/>
          <p:nvPr/>
        </p:nvSpPr>
        <p:spPr>
          <a:xfrm>
            <a:off x="1836000" y="4752000"/>
            <a:ext cx="6407640" cy="213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18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Ultraäänianturi mittaa aikaeroa lähetetyn ja vastaanotetun ultraääniaallon välillä.</a:t>
            </a:r>
            <a:endParaRPr/>
          </a:p>
          <a:p>
            <a:endParaRPr/>
          </a:p>
          <a:p>
            <a:r>
              <a:rPr lang="fi-FI" sz="18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Nämä ajat ovat suoraan verrannollisia heijastavien kappaleiden etäisyyksiin.</a:t>
            </a:r>
            <a:endParaRPr/>
          </a:p>
          <a:p>
            <a:endParaRPr/>
          </a:p>
          <a:p>
            <a:r>
              <a:rPr lang="fi-FI" sz="18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Dataa saadaan etäisyyksien lisäksi myös hetkellisinä nopeuksina.</a:t>
            </a:r>
            <a:endParaRPr/>
          </a:p>
        </p:txBody>
      </p:sp>
    </p:spTree>
  </p:cSld>
  <p:transition>
    <p:wipe dir="r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50436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Nahkapallon pudotus ja energiaperiaate</a:t>
            </a:r>
            <a:endParaRPr/>
          </a:p>
        </p:txBody>
      </p:sp>
      <p:sp>
        <p:nvSpPr>
          <p:cNvPr id="78" name="CustomShape 2"/>
          <p:cNvSpPr/>
          <p:nvPr/>
        </p:nvSpPr>
        <p:spPr>
          <a:xfrm>
            <a:off x="504360" y="176904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1"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Ideaalitapaus: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Kaikki potentiaalienergia muuntuu kineettiseksi energiaksi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endParaRPr/>
          </a:p>
        </p:txBody>
      </p:sp>
      <p:sp>
        <p:nvSpPr>
          <p:cNvPr id="79" name="CustomShape 3"/>
          <p:cNvSpPr/>
          <p:nvPr/>
        </p:nvSpPr>
        <p:spPr>
          <a:xfrm>
            <a:off x="612360" y="3919320"/>
            <a:ext cx="8855280" cy="12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5640">
              <a:lnSpc>
                <a:spcPct val="100000"/>
              </a:lnSpc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1"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Realistinen tapaus: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 Jotain muutakin työtä tehdään pudotuksen aikana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endParaRPr/>
          </a:p>
        </p:txBody>
      </p:sp>
    </p:spTree>
  </p:cSld>
  <p:transition>
    <p:wipe dir="r"/>
  </p:transition>
  <p:timing>
    <p:tnLst>
      <p:par>
        <p:cTn id="5" dur="indefinite" restart="never" nodeType="tmRoot">
          <p:childTnLst>
            <p:seq>
              <p:cTn id="6" nodeType="mainSeq">
                <p:childTnLst>
                  <p:par>
                    <p:cTn id="7" fill="freeze">
                      <p:stCondLst>
                        <p:cond delay="indefinite"/>
                      </p:stCondLst>
                      <p:childTnLst>
                        <p:par>
                          <p:cTn id="8" fill="freeze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78">
                                            <p:txEl>
                                              <p:p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78">
                                            <p:txEl>
                                              <p:p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freeze">
                      <p:stCondLst>
                        <p:cond delay="indefinite"/>
                      </p:stCondLst>
                      <p:childTnLst>
                        <p:par>
                          <p:cTn id="14" fill="freeze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freeze">
                      <p:stCondLst>
                        <p:cond delay="indefinite"/>
                      </p:stCondLst>
                      <p:childTnLst>
                        <p:par>
                          <p:cTn id="20" fill="freeze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79">
                                            <p:txEl>
                                              <p:pRg st="0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79">
                                            <p:txEl>
                                              <p:pRg st="0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freeze">
                      <p:stCondLst>
                        <p:cond delay="indefinite"/>
                      </p:stCondLst>
                      <p:childTnLst>
                        <p:par>
                          <p:cTn id="26" fill="freeze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Kaksi eri graafista ”perusanalyysiä”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648000" y="1512000"/>
            <a:ext cx="7559640" cy="7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1) Graafinen ”pinta-alan” integrointi</a:t>
            </a:r>
            <a:endParaRPr/>
          </a:p>
        </p:txBody>
      </p:sp>
      <p:sp>
        <p:nvSpPr>
          <p:cNvPr id="82" name="CustomShape 3"/>
          <p:cNvSpPr/>
          <p:nvPr/>
        </p:nvSpPr>
        <p:spPr>
          <a:xfrm>
            <a:off x="648000" y="4254120"/>
            <a:ext cx="8783640" cy="100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2) Graafinen kulmakertoimen laskeminen</a:t>
            </a:r>
            <a:endParaRPr/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1152000" y="2275560"/>
            <a:ext cx="3800160" cy="1828080"/>
          </a:xfrm>
          <a:prstGeom prst="rect">
            <a:avLst/>
          </a:prstGeom>
          <a:ln>
            <a:noFill/>
          </a:ln>
        </p:spPr>
      </p:pic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1306800" y="4824000"/>
            <a:ext cx="3088080" cy="244764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31" dur="indefinite" restart="never" nodeType="tmRoot">
          <p:childTnLst>
            <p:seq>
              <p:cTn id="32" nodeType="mainSeq">
                <p:childTnLst>
                  <p:par>
                    <p:cTn id="33" fill="freeze">
                      <p:stCondLst>
                        <p:cond delay="indefinite"/>
                      </p:stCondLst>
                      <p:childTnLst>
                        <p:par>
                          <p:cTn id="34" fill="freeze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37" dur="500"/>
                                        <p:tgtEl>
                                          <p:spTgt spid="81">
                                            <p:txEl>
                                              <p:p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freeze">
                      <p:stCondLst>
                        <p:cond delay="indefinite"/>
                      </p:stCondLst>
                      <p:childTnLst>
                        <p:par>
                          <p:cTn id="39" fill="freeze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freeze">
                      <p:stCondLst>
                        <p:cond delay="indefinite"/>
                      </p:stCondLst>
                      <p:childTnLst>
                        <p:par>
                          <p:cTn id="44" fill="freeze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47" dur="500"/>
                                        <p:tgtEl>
                                          <p:spTgt spid="82">
                                            <p:txEl>
                                              <p:p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freeze">
                      <p:stCondLst>
                        <p:cond delay="indefinite"/>
                      </p:stCondLst>
                      <p:childTnLst>
                        <p:par>
                          <p:cTn id="49" fill="freeze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Graafinen kulmakerroin</a:t>
            </a:r>
            <a:endParaRPr/>
          </a:p>
        </p:txBody>
      </p:sp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3096000" y="1398600"/>
            <a:ext cx="3887640" cy="335304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fi-FI" sz="44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Interpolaatiosta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720000" y="1614600"/>
            <a:ext cx="8927640" cy="145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”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Hyvin käyttäytyvään” dataan voi myös sovittaa interpolaationa suoria tai käyriä. Muodon tulee myötäillä pistejoukon </a:t>
            </a:r>
            <a:r>
              <a:rPr lang="fi-FI" sz="3200" spc="-1" strike="noStrike" u="sng">
                <a:uFill>
                  <a:solidFill>
                    <a:srgbClr val="ffffff"/>
                  </a:solidFill>
                </a:uFill>
                <a:latin typeface="Arial"/>
              </a:rPr>
              <a:t>yleistä</a:t>
            </a:r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 käyttäytymistä.</a:t>
            </a:r>
            <a:endParaRPr/>
          </a:p>
        </p:txBody>
      </p:sp>
      <p:sp>
        <p:nvSpPr>
          <p:cNvPr id="89" name="CustomShape 3"/>
          <p:cNvSpPr/>
          <p:nvPr/>
        </p:nvSpPr>
        <p:spPr>
          <a:xfrm>
            <a:off x="792000" y="3701880"/>
            <a:ext cx="2375640" cy="54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EI näin...</a:t>
            </a:r>
            <a:endParaRPr/>
          </a:p>
        </p:txBody>
      </p:sp>
      <p:sp>
        <p:nvSpPr>
          <p:cNvPr id="90" name="CustomShape 4"/>
          <p:cNvSpPr/>
          <p:nvPr/>
        </p:nvSpPr>
        <p:spPr>
          <a:xfrm>
            <a:off x="5832000" y="3672000"/>
            <a:ext cx="2159640" cy="54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fi-FI" sz="3200" spc="-1" strike="noStrike">
                <a:uFill>
                  <a:solidFill>
                    <a:srgbClr val="ffffff"/>
                  </a:solidFill>
                </a:uFill>
                <a:latin typeface="Arial"/>
              </a:rPr>
              <a:t>Vaan näin!</a:t>
            </a:r>
            <a:endParaRPr/>
          </a:p>
        </p:txBody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720000" y="4464000"/>
            <a:ext cx="4175640" cy="209088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5782680" y="4320000"/>
            <a:ext cx="2856960" cy="235188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55" dur="indefinite" restart="never" nodeType="tmRoot">
          <p:childTnLst>
            <p:seq>
              <p:cTn id="56" nodeType="mainSeq">
                <p:childTnLst>
                  <p:par>
                    <p:cTn id="57" fill="freeze">
                      <p:stCondLst>
                        <p:cond delay="indefinite"/>
                      </p:stCondLst>
                      <p:childTnLst>
                        <p:par>
                          <p:cTn id="58" fill="freeze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freeze">
                      <p:stCondLst>
                        <p:cond delay="indefinite"/>
                      </p:stCondLst>
                      <p:childTnLst>
                        <p:par>
                          <p:cTn id="62" fill="freeze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freeze">
                      <p:stCondLst>
                        <p:cond delay="indefinite"/>
                      </p:stCondLst>
                      <p:childTnLst>
                        <p:par>
                          <p:cTn id="67" fill="freeze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freeze">
                      <p:stCondLst>
                        <p:cond delay="indefinite"/>
                      </p:stCondLst>
                      <p:childTnLst>
                        <p:par>
                          <p:cTn id="71" fill="freeze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id="7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Application>LibreOffice/5.0.3.2$Windows_x86 LibreOffice_project/e5f16313668ac592c1bfb310f4390624e3dbfb75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2016-10-14T07:25:15Z</dcterms:created>
  <dc:language>fi-FI</dc:language>
  <dcterms:modified xsi:type="dcterms:W3CDTF">2016-10-14T09:21:00Z</dcterms:modified>
  <cp:revision>8</cp:revision>
</cp:coreProperties>
</file>